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58" r:id="rId4"/>
  </p:sldIdLst>
  <p:sldSz cx="12192000" cy="6858000"/>
  <p:notesSz cx="6808788" cy="99409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106" d="100"/>
          <a:sy n="106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43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574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517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836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990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3194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145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634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74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89781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800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836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www.npmalafatra.sk/dokumenty/" TargetMode="External"/><Relationship Id="rId7" Type="http://schemas.openxmlformats.org/officeDocument/2006/relationships/hyperlink" Target="mailto:anna.zidekova@npmalafatra.s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pmalafatra.sk/" TargetMode="External"/><Relationship Id="rId5" Type="http://schemas.openxmlformats.org/officeDocument/2006/relationships/hyperlink" Target="mailto:dana.repanova@npmalafatra.sk" TargetMode="External"/><Relationship Id="rId4" Type="http://schemas.openxmlformats.org/officeDocument/2006/relationships/hyperlink" Target="mailto:alena.badurova@npmalafatra.sk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naturalist.org/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8942" y="1107872"/>
            <a:ext cx="10066987" cy="745074"/>
          </a:xfrm>
        </p:spPr>
        <p:txBody>
          <a:bodyPr>
            <a:noAutofit/>
          </a:bodyPr>
          <a:lstStyle/>
          <a:p>
            <a:r>
              <a:rPr lang="sk-SK" sz="2400" b="1" dirty="0" smtClean="0">
                <a:latin typeface="+mn-lt"/>
              </a:rPr>
              <a:t>Ponukový list výchovno</a:t>
            </a:r>
            <a:r>
              <a:rPr lang="sk-SK" sz="2400" b="1" dirty="0">
                <a:latin typeface="+mn-lt"/>
              </a:rPr>
              <a:t>-</a:t>
            </a:r>
            <a:r>
              <a:rPr lang="sk-SK" sz="2400" b="1" dirty="0" smtClean="0">
                <a:latin typeface="+mn-lt"/>
              </a:rPr>
              <a:t>vzdelávacích programov a exkurzií pre</a:t>
            </a:r>
            <a:br>
              <a:rPr lang="sk-SK" sz="2400" b="1" dirty="0" smtClean="0">
                <a:latin typeface="+mn-lt"/>
              </a:rPr>
            </a:br>
            <a:r>
              <a:rPr lang="sk-SK" sz="2400" b="1" dirty="0" smtClean="0">
                <a:latin typeface="+mn-lt"/>
              </a:rPr>
              <a:t>STREDNÉ ŠKOLY</a:t>
            </a:r>
            <a:r>
              <a:rPr lang="sk-SK" sz="24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rgbClr val="0070C0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Správa Národného parku Malá Fatra 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sk-SK" sz="2400" b="1" dirty="0" smtClean="0">
                <a:latin typeface="+mn-lt"/>
              </a:rPr>
              <a:t>2023-2024</a:t>
            </a: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4" name="Obrázok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759" y="79121"/>
            <a:ext cx="1155700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ovná spojnica 5"/>
          <p:cNvCxnSpPr/>
          <p:nvPr/>
        </p:nvCxnSpPr>
        <p:spPr>
          <a:xfrm>
            <a:off x="416414" y="1467789"/>
            <a:ext cx="1137204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416414" y="1569820"/>
            <a:ext cx="401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Všeobecné informácie o programoch:</a:t>
            </a:r>
            <a:endParaRPr lang="sk-SK" dirty="0"/>
          </a:p>
        </p:txBody>
      </p:sp>
      <p:graphicFrame>
        <p:nvGraphicFramePr>
          <p:cNvPr id="13" name="Tabuľ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12750"/>
              </p:ext>
            </p:extLst>
          </p:nvPr>
        </p:nvGraphicFramePr>
        <p:xfrm>
          <a:off x="416414" y="2065688"/>
          <a:ext cx="11521401" cy="291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7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0754"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solidFill>
                            <a:schemeClr val="tx1"/>
                          </a:solidFill>
                        </a:rPr>
                        <a:t>Kedy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Počas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pracovnej doby (7:30-15:30)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Objednávanie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Telefonicky alebo e-mailom na nižšie uvedené kontakty </a:t>
                      </a:r>
                      <a:r>
                        <a:rPr lang="sk-SK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minimálne 1týždeň vopred</a:t>
                      </a:r>
                      <a:endParaRPr lang="sk-SK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7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Ako</a:t>
                      </a:r>
                      <a:r>
                        <a:rPr lang="sk-SK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dlho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2vyučvacie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hodiny – interiér</a:t>
                      </a:r>
                    </a:p>
                    <a:p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2-4hod – terén (lúka, les, náučný chodník)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Poplatky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V zmysle priloženého cenníka, ktorý je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tiež </a:t>
                      </a:r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zverejnený na webovej stránke Správy NPMF - </a:t>
                      </a:r>
                      <a:r>
                        <a:rPr lang="sk-SK" sz="1200" b="0" dirty="0" smtClean="0">
                          <a:solidFill>
                            <a:schemeClr val="tx1"/>
                          </a:solidFill>
                          <a:hlinkClick r:id="rId3"/>
                        </a:rPr>
                        <a:t>https://www.npmalafatra.sk/dokumenty/</a:t>
                      </a:r>
                      <a:endParaRPr lang="sk-SK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7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Kde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V priestoroch Správy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Národného parku MF</a:t>
                      </a:r>
                    </a:p>
                    <a:p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V priestoroch Vašej školy</a:t>
                      </a:r>
                    </a:p>
                    <a:p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V teréne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r>
                        <a:rPr lang="sk-SK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programov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sk-SK" alt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Zmyslové, tvorivé a aktívne spoznávanie problematiky ochrany prírody a životného prostredia.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sk-SK" alt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 ich realizácii kladieme dôraz na odbornosť a aktuálnosť poskytovaných informácií, rozvíjanie tvorivosti, komunikácie a tímovej práce. 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754">
                <a:tc>
                  <a:txBody>
                    <a:bodyPr/>
                    <a:lstStyle/>
                    <a:p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deti v skupine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Maximálne 30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Dozor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Zabezpečuje škola v zmysle §8 vyhlášky  Ministerstva školstva SR č. 320/2008 Z.z. o základnej škole </a:t>
                      </a:r>
                      <a:endParaRPr lang="sk-SK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Doprava</a:t>
                      </a:r>
                    </a:p>
                    <a:p>
                      <a:endParaRPr lang="sk-S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Individuálna, Správa NPMF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nezabezpečuje dopravu pre školy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Ochrana osobných údajov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Počas programu sa môže zhotovovať </a:t>
                      </a:r>
                      <a:r>
                        <a:rPr lang="sk-SK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fotodokumentácia</a:t>
                      </a:r>
                      <a:r>
                        <a:rPr 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ktorá sa využíva pre výchovno-propagačné účely Správy NP MF (škola zabezpečí informovaný súhlas zákonného zástupcu dieťaťa so zverejnením fotografií žiakov, prípadne nás vopred upozorní, že takýto súhlas nemá)</a:t>
                      </a:r>
                      <a:endParaRPr lang="sk-SK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427875" y="5078619"/>
            <a:ext cx="219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Adresa: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6395434" y="5446365"/>
            <a:ext cx="27289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/>
              <a:t>Mgr. Alena Badurová</a:t>
            </a:r>
          </a:p>
          <a:p>
            <a:r>
              <a:rPr lang="sk-SK" sz="1400" dirty="0" smtClean="0">
                <a:hlinkClick r:id="rId4"/>
              </a:rPr>
              <a:t>alena.badurova@npmalafatra.sk</a:t>
            </a:r>
            <a:r>
              <a:rPr lang="sk-SK" sz="1400" dirty="0" smtClean="0"/>
              <a:t> </a:t>
            </a:r>
          </a:p>
          <a:p>
            <a:r>
              <a:rPr lang="sk-SK" sz="1400" dirty="0" smtClean="0"/>
              <a:t>0903 298 131</a:t>
            </a:r>
          </a:p>
          <a:p>
            <a:r>
              <a:rPr lang="sk-SK" sz="1400" b="1" dirty="0"/>
              <a:t>Mgr. Dana Repáňová</a:t>
            </a:r>
          </a:p>
          <a:p>
            <a:r>
              <a:rPr lang="sk-SK" sz="1400" dirty="0">
                <a:hlinkClick r:id="rId5"/>
              </a:rPr>
              <a:t>dana.repanova@npmalafatra.sk</a:t>
            </a:r>
            <a:endParaRPr lang="sk-SK" sz="1400" dirty="0"/>
          </a:p>
          <a:p>
            <a:r>
              <a:rPr lang="sk-SK" sz="1400" dirty="0"/>
              <a:t>0902 797 478</a:t>
            </a:r>
          </a:p>
          <a:p>
            <a:endParaRPr lang="sk-SK" sz="1400" dirty="0" smtClean="0"/>
          </a:p>
        </p:txBody>
      </p:sp>
      <p:sp>
        <p:nvSpPr>
          <p:cNvPr id="21" name="BlokTextu 20"/>
          <p:cNvSpPr txBox="1"/>
          <p:nvPr/>
        </p:nvSpPr>
        <p:spPr>
          <a:xfrm>
            <a:off x="416414" y="5461527"/>
            <a:ext cx="4387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Správa Národného parku Malá Fatra so sídlom vo Varíne, Hrnčiarka 197, 013 03 Varín</a:t>
            </a:r>
          </a:p>
          <a:p>
            <a:r>
              <a:rPr lang="sk-SK" sz="1400" dirty="0" smtClean="0">
                <a:hlinkClick r:id="rId6"/>
              </a:rPr>
              <a:t>www.npmalafatra.sk</a:t>
            </a:r>
            <a:endParaRPr lang="sk-SK" sz="1400" dirty="0" smtClean="0"/>
          </a:p>
          <a:p>
            <a:endParaRPr lang="sk-SK" sz="1400" dirty="0" smtClean="0"/>
          </a:p>
        </p:txBody>
      </p:sp>
      <p:sp>
        <p:nvSpPr>
          <p:cNvPr id="22" name="BlokTextu 21"/>
          <p:cNvSpPr txBox="1"/>
          <p:nvPr/>
        </p:nvSpPr>
        <p:spPr>
          <a:xfrm>
            <a:off x="9538144" y="5444686"/>
            <a:ext cx="24587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Ing. Anna Žideková </a:t>
            </a:r>
            <a:r>
              <a:rPr lang="sk-SK" sz="1400" dirty="0" smtClean="0">
                <a:hlinkClick r:id="rId7"/>
              </a:rPr>
              <a:t>anna.zidekova@npmalafatra.sk</a:t>
            </a:r>
            <a:endParaRPr lang="sk-SK" sz="1400" dirty="0" smtClean="0"/>
          </a:p>
          <a:p>
            <a:r>
              <a:rPr lang="sk-SK" sz="1400" dirty="0" smtClean="0"/>
              <a:t>0902 793 295</a:t>
            </a:r>
            <a:endParaRPr lang="sk-SK" sz="1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6395434" y="5101508"/>
            <a:ext cx="2104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Kontaktné osoby:</a:t>
            </a:r>
          </a:p>
        </p:txBody>
      </p:sp>
      <p:pic>
        <p:nvPicPr>
          <p:cNvPr id="1036" name="Picture 12" descr="Vektorová grafika Mobilní telefon vyzvánění ikona vektor, kroužek  smartphone piktogram, vibrační #129025722 | fotobanka Fotky&amp;F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63657" y="5864646"/>
            <a:ext cx="317869" cy="31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2" descr="Vektorová grafika Mobilní telefon vyzvánění ikona vektor, kroužek  smartphone piktogram, vibrační #129025722 | fotobanka Fotky&amp;F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20275" y="5864645"/>
            <a:ext cx="317869" cy="31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ŠKOP-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4" y="148829"/>
            <a:ext cx="1346919" cy="115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" descr="Vektorová grafika Mobilní telefon vyzvánění ikona vektor, kroužek  smartphone piktogram, vibrační #129025722 | fotobanka Fotky&amp;F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63657" y="6492990"/>
            <a:ext cx="317869" cy="31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https://www.decotrend.sk/uploads/images/product/sablona-na-malovanie-strom.jpg.large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554" y="3708415"/>
            <a:ext cx="3080458" cy="308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decotrend.sk/uploads/images/product/sablona-na-malovanie-strom.jpg.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69" y="890339"/>
            <a:ext cx="3021602" cy="302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ok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05" y="103270"/>
            <a:ext cx="1155700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938007" y="583309"/>
            <a:ext cx="10066987" cy="745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2400" b="1" dirty="0" smtClean="0">
                <a:latin typeface="+mn-lt"/>
              </a:rPr>
              <a:t>Ponukový list </a:t>
            </a:r>
            <a:r>
              <a:rPr lang="sk-SK" sz="2400" b="1" dirty="0">
                <a:latin typeface="+mn-lt"/>
              </a:rPr>
              <a:t>výchovno-vzdelávacích</a:t>
            </a:r>
            <a:r>
              <a:rPr lang="sk-SK" sz="2400" b="1" dirty="0"/>
              <a:t> </a:t>
            </a:r>
            <a:r>
              <a:rPr lang="sk-SK" sz="2400" b="1" dirty="0" smtClean="0">
                <a:latin typeface="+mn-lt"/>
              </a:rPr>
              <a:t>programov </a:t>
            </a:r>
            <a:r>
              <a:rPr lang="sk-SK" sz="2400" b="1" u="sng" dirty="0" smtClean="0">
                <a:latin typeface="+mn-lt"/>
              </a:rPr>
              <a:t>v interiéri</a:t>
            </a:r>
            <a:r>
              <a:rPr lang="sk-SK" sz="2400" b="1" dirty="0" smtClean="0">
                <a:latin typeface="+mn-lt"/>
              </a:rPr>
              <a:t> pre</a:t>
            </a:r>
            <a:br>
              <a:rPr lang="sk-SK" sz="2400" b="1" dirty="0" smtClean="0">
                <a:latin typeface="+mn-lt"/>
              </a:rPr>
            </a:br>
            <a:r>
              <a:rPr lang="sk-SK" sz="2400" b="1" dirty="0" smtClean="0">
                <a:latin typeface="+mn-lt"/>
              </a:rPr>
              <a:t>STREDNÉ ŠKOLY</a:t>
            </a:r>
            <a:endParaRPr lang="sk-SK" sz="24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Správa Národného parku Malá Fatra</a:t>
            </a:r>
            <a: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sk-SK" sz="2400" b="1" dirty="0" smtClean="0">
                <a:latin typeface="+mn-lt"/>
              </a:rPr>
              <a:t>2023-2024</a:t>
            </a: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7" name="Zaoblený obdĺžnik 16"/>
          <p:cNvSpPr/>
          <p:nvPr/>
        </p:nvSpPr>
        <p:spPr>
          <a:xfrm>
            <a:off x="4315782" y="3792769"/>
            <a:ext cx="3311438" cy="110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altLang="sk-SK" sz="1600" b="1" dirty="0">
                <a:solidFill>
                  <a:srgbClr val="C00000"/>
                </a:solidFill>
              </a:rPr>
              <a:t>ŽIVOT VEĽKÝCH ŠELIEM </a:t>
            </a:r>
            <a:endParaRPr lang="sk-SK" altLang="sk-SK" sz="1600" b="1" dirty="0" smtClean="0">
              <a:solidFill>
                <a:srgbClr val="C00000"/>
              </a:solidFill>
            </a:endParaRPr>
          </a:p>
          <a:p>
            <a:pPr algn="just"/>
            <a:r>
              <a:rPr lang="sk-SK" altLang="sk-SK" sz="1200" dirty="0" smtClean="0">
                <a:solidFill>
                  <a:schemeClr val="tx1"/>
                </a:solidFill>
              </a:rPr>
              <a:t>Prostredníctvom prezentácie si ukážeme ako žijú veľké šelmy </a:t>
            </a:r>
            <a:r>
              <a:rPr lang="sk-SK" altLang="sk-SK" sz="1200" dirty="0">
                <a:solidFill>
                  <a:schemeClr val="tx1"/>
                </a:solidFill>
              </a:rPr>
              <a:t>(medveď, vlk a </a:t>
            </a:r>
            <a:r>
              <a:rPr lang="sk-SK" altLang="sk-SK" sz="1200" dirty="0" smtClean="0">
                <a:solidFill>
                  <a:schemeClr val="tx1"/>
                </a:solidFill>
              </a:rPr>
              <a:t>rys). Naučíte sa rozpoznávať stopy a stopové dráhy  jednotlivých šeliem.</a:t>
            </a:r>
            <a:r>
              <a:rPr lang="sk-SK" altLang="sk-SK" sz="1200" dirty="0">
                <a:solidFill>
                  <a:schemeClr val="tx1"/>
                </a:solidFill>
              </a:rPr>
              <a:t> </a:t>
            </a:r>
            <a:r>
              <a:rPr lang="sk-SK" altLang="sk-SK" sz="1200" dirty="0" smtClean="0">
                <a:solidFill>
                  <a:schemeClr val="tx1"/>
                </a:solidFill>
              </a:rPr>
              <a:t>Tému </a:t>
            </a:r>
            <a:r>
              <a:rPr lang="sk-SK" altLang="sk-SK" sz="1200" dirty="0">
                <a:solidFill>
                  <a:schemeClr val="tx1"/>
                </a:solidFill>
              </a:rPr>
              <a:t>dopĺňajú rôzne videá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sk-SK" altLang="sk-SK" sz="1200" b="1" dirty="0">
              <a:solidFill>
                <a:schemeClr val="tx1"/>
              </a:solidFill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6071376" y="2577581"/>
            <a:ext cx="4863501" cy="10206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sk-SK" altLang="sk-SK" sz="1600" b="1" dirty="0">
                <a:solidFill>
                  <a:srgbClr val="00B050"/>
                </a:solidFill>
              </a:rPr>
              <a:t>TAJOMSTVO LESA  </a:t>
            </a:r>
            <a:endParaRPr lang="sk-SK" altLang="sk-SK" sz="1600" b="1" dirty="0" smtClean="0">
              <a:solidFill>
                <a:srgbClr val="00B050"/>
              </a:solidFill>
            </a:endParaRPr>
          </a:p>
          <a:p>
            <a:pPr algn="just">
              <a:defRPr/>
            </a:pPr>
            <a:r>
              <a:rPr lang="sk-SK" altLang="sk-SK" sz="1200" dirty="0" smtClean="0">
                <a:solidFill>
                  <a:schemeClr val="tx1"/>
                </a:solidFill>
              </a:rPr>
              <a:t>Odhalíme</a:t>
            </a:r>
            <a:r>
              <a:rPr lang="sk-SK" altLang="sk-SK" sz="1200" dirty="0">
                <a:solidFill>
                  <a:schemeClr val="tx1"/>
                </a:solidFill>
              </a:rPr>
              <a:t>, čo je </a:t>
            </a:r>
            <a:r>
              <a:rPr lang="sk-SK" altLang="sk-SK" sz="1200" dirty="0" smtClean="0">
                <a:solidFill>
                  <a:schemeClr val="tx1"/>
                </a:solidFill>
              </a:rPr>
              <a:t>les a aký </a:t>
            </a:r>
            <a:r>
              <a:rPr lang="sk-SK" altLang="sk-SK" sz="1200" dirty="0">
                <a:solidFill>
                  <a:schemeClr val="tx1"/>
                </a:solidFill>
              </a:rPr>
              <a:t>je </a:t>
            </a:r>
            <a:r>
              <a:rPr lang="sk-SK" altLang="sk-SK" sz="1200" dirty="0" smtClean="0">
                <a:solidFill>
                  <a:schemeClr val="tx1"/>
                </a:solidFill>
              </a:rPr>
              <a:t>jeho význam. Pochopíme </a:t>
            </a:r>
            <a:r>
              <a:rPr lang="sk-SK" altLang="sk-SK" sz="1200" dirty="0">
                <a:solidFill>
                  <a:schemeClr val="tx1"/>
                </a:solidFill>
              </a:rPr>
              <a:t>rozdiel medzi lesom vypestovaným človekom a prírodným </a:t>
            </a:r>
            <a:r>
              <a:rPr lang="sk-SK" altLang="sk-SK" sz="1200" dirty="0" smtClean="0">
                <a:solidFill>
                  <a:schemeClr val="tx1"/>
                </a:solidFill>
              </a:rPr>
              <a:t>lesom. Započúvame </a:t>
            </a:r>
            <a:r>
              <a:rPr lang="sk-SK" altLang="sk-SK" sz="1200" dirty="0">
                <a:solidFill>
                  <a:schemeClr val="tx1"/>
                </a:solidFill>
              </a:rPr>
              <a:t>sa do zvukov lesa v podobe aktivity </a:t>
            </a:r>
            <a:r>
              <a:rPr lang="sk-SK" altLang="sk-SK" sz="1200" dirty="0" smtClean="0">
                <a:solidFill>
                  <a:schemeClr val="tx1"/>
                </a:solidFill>
              </a:rPr>
              <a:t>- </a:t>
            </a:r>
            <a:r>
              <a:rPr lang="sk-SK" altLang="sk-SK" sz="1200" b="1" dirty="0" smtClean="0">
                <a:solidFill>
                  <a:schemeClr val="tx1"/>
                </a:solidFill>
              </a:rPr>
              <a:t>lesné bingo.</a:t>
            </a:r>
            <a:r>
              <a:rPr lang="sk-SK" altLang="sk-SK" sz="1200" dirty="0" smtClean="0">
                <a:solidFill>
                  <a:schemeClr val="tx1"/>
                </a:solidFill>
              </a:rPr>
              <a:t> Vysvetlíme </a:t>
            </a:r>
            <a:r>
              <a:rPr lang="sk-SK" altLang="sk-SK" sz="1200" dirty="0">
                <a:solidFill>
                  <a:schemeClr val="tx1"/>
                </a:solidFill>
              </a:rPr>
              <a:t>si prirodzenú dynamiku lesa a rôzne prístupy k riešeniu </a:t>
            </a:r>
            <a:r>
              <a:rPr lang="sk-SK" altLang="sk-SK" sz="1200" dirty="0" smtClean="0">
                <a:solidFill>
                  <a:schemeClr val="tx1"/>
                </a:solidFill>
              </a:rPr>
              <a:t>kalamít. Spoznáme </a:t>
            </a:r>
            <a:r>
              <a:rPr lang="sk-SK" altLang="sk-SK" sz="1200" dirty="0">
                <a:solidFill>
                  <a:schemeClr val="tx1"/>
                </a:solidFill>
              </a:rPr>
              <a:t>pralesy v Malej Fatre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en-US" altLang="sk-SK" sz="1400" dirty="0">
              <a:solidFill>
                <a:schemeClr val="tx1"/>
              </a:solidFill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97393" y="5284861"/>
            <a:ext cx="3772758" cy="12792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sk-SK" altLang="sk-SK" sz="16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sk-SK" altLang="sk-SK" sz="1600" b="1" dirty="0" smtClean="0">
                <a:solidFill>
                  <a:srgbClr val="FFC000"/>
                </a:solidFill>
              </a:rPr>
              <a:t>INVÁZNE </a:t>
            </a:r>
            <a:r>
              <a:rPr lang="sk-SK" altLang="sk-SK" sz="1600" b="1" dirty="0">
                <a:solidFill>
                  <a:srgbClr val="FFC000"/>
                </a:solidFill>
              </a:rPr>
              <a:t>DRUHY RASTLÍN OKOLO NÁS </a:t>
            </a:r>
            <a:endParaRPr lang="sk-SK" altLang="sk-SK" sz="1600" b="1" dirty="0" smtClean="0">
              <a:solidFill>
                <a:srgbClr val="FFC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Dozvieme sa, ktoré druhy rastlín sú u nás nepôvodné, </a:t>
            </a:r>
            <a:r>
              <a:rPr lang="sk-SK" altLang="sk-SK" sz="1200" dirty="0">
                <a:solidFill>
                  <a:schemeClr val="tx1"/>
                </a:solidFill>
              </a:rPr>
              <a:t>aké sú </a:t>
            </a:r>
            <a:r>
              <a:rPr lang="sk-SK" altLang="sk-SK" sz="1200" dirty="0" smtClean="0">
                <a:solidFill>
                  <a:schemeClr val="tx1"/>
                </a:solidFill>
              </a:rPr>
              <a:t>fázy ich zdomácňovania. Na </a:t>
            </a:r>
            <a:r>
              <a:rPr lang="sk-SK" altLang="sk-SK" sz="1200" dirty="0">
                <a:solidFill>
                  <a:schemeClr val="tx1"/>
                </a:solidFill>
              </a:rPr>
              <a:t>mape si znázorníme odkiaľ k nám prišli, či je ľahké ich odstrániť a čo môže urobiť každý z </a:t>
            </a:r>
            <a:r>
              <a:rPr lang="sk-SK" altLang="sk-SK" sz="1200" dirty="0" smtClean="0">
                <a:solidFill>
                  <a:schemeClr val="tx1"/>
                </a:solidFill>
              </a:rPr>
              <a:t>nás pre zastavenie ich šírenia.</a:t>
            </a:r>
            <a:r>
              <a:rPr lang="sk-SK" altLang="sk-SK" sz="1200" b="1" dirty="0" smtClean="0">
                <a:solidFill>
                  <a:srgbClr val="003399"/>
                </a:solidFill>
              </a:rPr>
              <a:t> </a:t>
            </a:r>
            <a:endParaRPr lang="sk-SK" altLang="sk-SK" sz="12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sk-SK" altLang="sk-SK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Zaoblený obdĺžnik 19"/>
          <p:cNvSpPr/>
          <p:nvPr/>
        </p:nvSpPr>
        <p:spPr>
          <a:xfrm>
            <a:off x="152450" y="3792769"/>
            <a:ext cx="4043197" cy="110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chemeClr val="accent2">
                    <a:lumMod val="50000"/>
                  </a:schemeClr>
                </a:solidFill>
              </a:rPr>
              <a:t>MEDVEĎ KRÁĽ </a:t>
            </a:r>
            <a:r>
              <a:rPr lang="sk-SK" altLang="sk-SK" sz="1600" b="1" dirty="0" smtClean="0">
                <a:solidFill>
                  <a:schemeClr val="accent2">
                    <a:lumMod val="50000"/>
                  </a:schemeClr>
                </a:solidFill>
              </a:rPr>
              <a:t>ZVIERAT</a:t>
            </a:r>
            <a:r>
              <a:rPr lang="sk-SK" altLang="sk-SK" sz="1200" dirty="0" smtClean="0">
                <a:latin typeface="Book Antiqua" panose="02040602050305030304" pitchFamily="18" charset="0"/>
              </a:rPr>
              <a:t>v </a:t>
            </a: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Dozviete sa o </a:t>
            </a:r>
            <a:r>
              <a:rPr lang="sk-SK" altLang="sk-SK" sz="1200" dirty="0">
                <a:solidFill>
                  <a:schemeClr val="tx1"/>
                </a:solidFill>
              </a:rPr>
              <a:t>evolúcii a druhoch medveďov, o živote medveďa </a:t>
            </a:r>
            <a:r>
              <a:rPr lang="sk-SK" altLang="sk-SK" sz="1200" dirty="0" smtClean="0">
                <a:solidFill>
                  <a:schemeClr val="tx1"/>
                </a:solidFill>
              </a:rPr>
              <a:t>hnedého. Oboznámite sa s </a:t>
            </a:r>
            <a:r>
              <a:rPr lang="sk-SK" altLang="sk-SK" sz="1200" dirty="0">
                <a:solidFill>
                  <a:schemeClr val="tx1"/>
                </a:solidFill>
              </a:rPr>
              <a:t>metódami </a:t>
            </a:r>
            <a:r>
              <a:rPr lang="sk-SK" altLang="sk-SK" sz="1200" dirty="0" smtClean="0">
                <a:solidFill>
                  <a:schemeClr val="tx1"/>
                </a:solidFill>
              </a:rPr>
              <a:t>výskumu. Doplnkovo </a:t>
            </a:r>
            <a:r>
              <a:rPr lang="sk-SK" altLang="sk-SK" sz="1200" dirty="0">
                <a:solidFill>
                  <a:schemeClr val="tx1"/>
                </a:solidFill>
              </a:rPr>
              <a:t>sa venujeme aj téme medveď a človek, medveď v umení, </a:t>
            </a:r>
            <a:r>
              <a:rPr lang="sk-SK" altLang="sk-SK" sz="1200" dirty="0" smtClean="0">
                <a:solidFill>
                  <a:schemeClr val="tx1"/>
                </a:solidFill>
              </a:rPr>
              <a:t>histórii. Tému sprevádzajú rôzne </a:t>
            </a:r>
            <a:r>
              <a:rPr lang="sk-SK" altLang="sk-SK" sz="1200" dirty="0">
                <a:solidFill>
                  <a:schemeClr val="tx1"/>
                </a:solidFill>
              </a:rPr>
              <a:t>videá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sk-SK" altLang="sk-SK" sz="1200" b="1" dirty="0">
              <a:solidFill>
                <a:schemeClr val="tx1"/>
              </a:solidFill>
            </a:endParaRPr>
          </a:p>
        </p:txBody>
      </p:sp>
      <p:sp>
        <p:nvSpPr>
          <p:cNvPr id="21" name="Zaoblený obdĺžnik 20"/>
          <p:cNvSpPr/>
          <p:nvPr/>
        </p:nvSpPr>
        <p:spPr>
          <a:xfrm>
            <a:off x="3545199" y="1580594"/>
            <a:ext cx="4861822" cy="8205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003399"/>
                </a:solidFill>
              </a:rPr>
              <a:t>NÁRODNÝ PARK MALÁ FATRA A OCHRANA PRÍRODY </a:t>
            </a:r>
            <a:endParaRPr lang="sk-SK" altLang="sk-SK" sz="1600" b="1" dirty="0" smtClean="0">
              <a:solidFill>
                <a:srgbClr val="003399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Spoznáte </a:t>
            </a:r>
            <a:r>
              <a:rPr lang="sk-SK" altLang="sk-SK" sz="1200" dirty="0">
                <a:solidFill>
                  <a:schemeClr val="tx1"/>
                </a:solidFill>
              </a:rPr>
              <a:t>rastlinstvo, </a:t>
            </a:r>
            <a:r>
              <a:rPr lang="sk-SK" altLang="sk-SK" sz="1200" dirty="0" smtClean="0">
                <a:solidFill>
                  <a:schemeClr val="tx1"/>
                </a:solidFill>
              </a:rPr>
              <a:t>živočíšstvo,</a:t>
            </a:r>
            <a:r>
              <a:rPr lang="sk-SK" altLang="sk-SK" sz="1200" dirty="0">
                <a:solidFill>
                  <a:schemeClr val="tx1"/>
                </a:solidFill>
              </a:rPr>
              <a:t> ochranu územia Krivánskej </a:t>
            </a:r>
            <a:r>
              <a:rPr lang="sk-SK" altLang="sk-SK" sz="1200" dirty="0" smtClean="0">
                <a:solidFill>
                  <a:schemeClr val="tx1"/>
                </a:solidFill>
              </a:rPr>
              <a:t>časti Malej </a:t>
            </a:r>
            <a:r>
              <a:rPr lang="sk-SK" altLang="sk-SK" sz="1200" dirty="0">
                <a:solidFill>
                  <a:schemeClr val="tx1"/>
                </a:solidFill>
              </a:rPr>
              <a:t>Fatry – NP Malá </a:t>
            </a:r>
            <a:r>
              <a:rPr lang="sk-SK" altLang="sk-SK" sz="1200" dirty="0" smtClean="0">
                <a:solidFill>
                  <a:schemeClr val="tx1"/>
                </a:solidFill>
              </a:rPr>
              <a:t>Fatra a kategórie </a:t>
            </a:r>
            <a:r>
              <a:rPr lang="sk-SK" altLang="sk-SK" sz="1200" dirty="0">
                <a:solidFill>
                  <a:schemeClr val="tx1"/>
                </a:solidFill>
              </a:rPr>
              <a:t>maloplošných chránených území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2641446" y="2595687"/>
            <a:ext cx="3330054" cy="10206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00B0F0"/>
                </a:solidFill>
              </a:rPr>
              <a:t>MOKRADE A RAMSARSKÉ LOKALITY </a:t>
            </a:r>
            <a:endParaRPr lang="sk-SK" altLang="sk-SK" sz="1600" b="1" dirty="0" smtClean="0">
              <a:solidFill>
                <a:srgbClr val="00B0F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Predstavíme </a:t>
            </a:r>
            <a:r>
              <a:rPr lang="sk-SK" altLang="sk-SK" sz="1200" dirty="0">
                <a:solidFill>
                  <a:schemeClr val="tx1"/>
                </a:solidFill>
              </a:rPr>
              <a:t>si mokraď, aké funkcie plní, typy mokradí, Ramsarský  dohovor a Ramsarské lokality na Slovensku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22" name="Zaoblený obdĺžnik 21"/>
          <p:cNvSpPr/>
          <p:nvPr/>
        </p:nvSpPr>
        <p:spPr>
          <a:xfrm>
            <a:off x="8079876" y="5248645"/>
            <a:ext cx="3987670" cy="12759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7030A0"/>
                </a:solidFill>
              </a:rPr>
              <a:t>VYMIERANIE DRUHOV </a:t>
            </a:r>
            <a:endParaRPr lang="sk-SK" altLang="sk-SK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Prostredníctvo prezentácie  si predstavíme Dohovor CITES, ktorého cieľom je </a:t>
            </a:r>
            <a:r>
              <a:rPr lang="sk-SK" altLang="sk-SK" sz="1200" dirty="0">
                <a:solidFill>
                  <a:schemeClr val="tx1"/>
                </a:solidFill>
              </a:rPr>
              <a:t>postaviť svetový obchod s ohrozenými druhmi pod spoločnú kontrolu všetkých štátov sveta, tak aby sa dosiahla ich ochrana pred úplným vyhubením vplyvom bezohľadného získavania pre obchodné účely. </a:t>
            </a:r>
          </a:p>
        </p:txBody>
      </p:sp>
      <p:cxnSp>
        <p:nvCxnSpPr>
          <p:cNvPr id="24" name="Rovná spojnica 23"/>
          <p:cNvCxnSpPr/>
          <p:nvPr/>
        </p:nvCxnSpPr>
        <p:spPr>
          <a:xfrm>
            <a:off x="285479" y="1441119"/>
            <a:ext cx="1137204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aoblený obdĺžnik 27"/>
          <p:cNvSpPr/>
          <p:nvPr/>
        </p:nvSpPr>
        <p:spPr>
          <a:xfrm>
            <a:off x="7789055" y="3789120"/>
            <a:ext cx="4193033" cy="1106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chemeClr val="accent6">
                    <a:lumMod val="50000"/>
                  </a:schemeClr>
                </a:solidFill>
              </a:rPr>
              <a:t>KAMUFLÁŽ V PRÍRODE </a:t>
            </a:r>
            <a:endParaRPr lang="sk-SK" altLang="sk-SK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Predstavíme si rafinované spôsoby</a:t>
            </a:r>
            <a:r>
              <a:rPr lang="sk-SK" altLang="sk-SK" sz="1200" dirty="0">
                <a:solidFill>
                  <a:schemeClr val="tx1"/>
                </a:solidFill>
              </a:rPr>
              <a:t>, ako oklamať korisť, ale aj predátora, prečo sa živočíchy maskujú, aké druhy kamufláže v prírode existujú. </a:t>
            </a:r>
            <a:r>
              <a:rPr lang="sk-SK" altLang="sk-SK" sz="1200" dirty="0" smtClean="0">
                <a:solidFill>
                  <a:schemeClr val="tx1"/>
                </a:solidFill>
              </a:rPr>
              <a:t>Prostredníctvom </a:t>
            </a:r>
            <a:r>
              <a:rPr lang="sk-SK" altLang="sk-SK" sz="1200" dirty="0">
                <a:solidFill>
                  <a:schemeClr val="tx1"/>
                </a:solidFill>
              </a:rPr>
              <a:t>krátkych </a:t>
            </a:r>
            <a:r>
              <a:rPr lang="sk-SK" altLang="sk-SK" sz="1200" dirty="0" smtClean="0">
                <a:solidFill>
                  <a:schemeClr val="tx1"/>
                </a:solidFill>
              </a:rPr>
              <a:t>videí sa dozviete, kto </a:t>
            </a:r>
            <a:r>
              <a:rPr lang="sk-SK" altLang="sk-SK" sz="1200" dirty="0">
                <a:solidFill>
                  <a:schemeClr val="tx1"/>
                </a:solidFill>
              </a:rPr>
              <a:t>je najväčším majstrom v </a:t>
            </a:r>
            <a:r>
              <a:rPr lang="sk-SK" altLang="sk-SK" sz="1200" dirty="0" smtClean="0">
                <a:solidFill>
                  <a:schemeClr val="tx1"/>
                </a:solidFill>
              </a:rPr>
              <a:t>maskovaní.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30" name="Zaoblený obdĺžnik 29"/>
          <p:cNvSpPr/>
          <p:nvPr/>
        </p:nvSpPr>
        <p:spPr>
          <a:xfrm>
            <a:off x="4013987" y="5148853"/>
            <a:ext cx="3915028" cy="14755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FF0000"/>
                </a:solidFill>
              </a:rPr>
              <a:t>KLIMATICKÁ </a:t>
            </a:r>
            <a:r>
              <a:rPr lang="sk-SK" altLang="sk-SK" sz="1600" b="1" dirty="0" smtClean="0">
                <a:solidFill>
                  <a:srgbClr val="FF0000"/>
                </a:solidFill>
              </a:rPr>
              <a:t>ZMENA - HROZBA ALEBO BEŽNÝ </a:t>
            </a:r>
            <a:r>
              <a:rPr lang="sk-SK" altLang="sk-SK" sz="1600" b="1" dirty="0">
                <a:solidFill>
                  <a:srgbClr val="FF0000"/>
                </a:solidFill>
              </a:rPr>
              <a:t>JAV? </a:t>
            </a:r>
            <a:endParaRPr lang="sk-SK" altLang="sk-SK" sz="1600" b="1" dirty="0" smtClean="0">
              <a:solidFill>
                <a:srgbClr val="FF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Vysvetlíme si, čo </a:t>
            </a:r>
            <a:r>
              <a:rPr lang="sk-SK" altLang="sk-SK" sz="1200" dirty="0">
                <a:solidFill>
                  <a:schemeClr val="tx1"/>
                </a:solidFill>
              </a:rPr>
              <a:t>je klíma, príčiny a dôsledky klimatických zmien na našu planétu, </a:t>
            </a:r>
            <a:r>
              <a:rPr lang="sk-SK" altLang="sk-SK" sz="1200" dirty="0" smtClean="0">
                <a:solidFill>
                  <a:schemeClr val="tx1"/>
                </a:solidFill>
              </a:rPr>
              <a:t>ako sa prejavuje zmena klímy na Slovensku a </a:t>
            </a:r>
            <a:r>
              <a:rPr lang="sk-SK" altLang="sk-SK" sz="1200" dirty="0">
                <a:solidFill>
                  <a:schemeClr val="tx1"/>
                </a:solidFill>
              </a:rPr>
              <a:t>čo môžeme urobiť </a:t>
            </a:r>
            <a:r>
              <a:rPr lang="sk-SK" altLang="sk-SK" sz="1200" dirty="0" smtClean="0">
                <a:solidFill>
                  <a:schemeClr val="tx1"/>
                </a:solidFill>
              </a:rPr>
              <a:t>my všetci pre zmiernenie klimatickej krízy. Tému </a:t>
            </a:r>
            <a:r>
              <a:rPr lang="sk-SK" altLang="sk-SK" sz="1200" dirty="0">
                <a:solidFill>
                  <a:schemeClr val="tx1"/>
                </a:solidFill>
              </a:rPr>
              <a:t>dopĺňajú rôzne videá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pic>
        <p:nvPicPr>
          <p:cNvPr id="19" name="Picture 5" descr="ŠKOP-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4" y="148829"/>
            <a:ext cx="1346919" cy="115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2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721" y="3614571"/>
            <a:ext cx="1547374" cy="2966430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898390" y="574320"/>
            <a:ext cx="10895527" cy="75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2400" b="1" dirty="0" smtClean="0">
                <a:latin typeface="+mn-lt"/>
              </a:rPr>
              <a:t>Ponukový list </a:t>
            </a:r>
            <a:r>
              <a:rPr lang="sk-SK" sz="2400" b="1" dirty="0">
                <a:latin typeface="+mn-lt"/>
              </a:rPr>
              <a:t>výchovno-vzdelávacích</a:t>
            </a:r>
            <a:r>
              <a:rPr lang="sk-SK" sz="2400" b="1" dirty="0"/>
              <a:t> </a:t>
            </a:r>
            <a:r>
              <a:rPr lang="sk-SK" sz="2400" b="1" dirty="0" smtClean="0">
                <a:latin typeface="+mn-lt"/>
              </a:rPr>
              <a:t>programov a exkurzií </a:t>
            </a:r>
            <a:r>
              <a:rPr lang="sk-SK" sz="2400" b="1" u="sng" dirty="0" smtClean="0">
                <a:latin typeface="+mn-lt"/>
              </a:rPr>
              <a:t>v teréne</a:t>
            </a:r>
            <a:r>
              <a:rPr lang="sk-SK" sz="2400" b="1" dirty="0" smtClean="0">
                <a:latin typeface="+mn-lt"/>
              </a:rPr>
              <a:t> pre </a:t>
            </a:r>
          </a:p>
          <a:p>
            <a:pPr algn="ctr"/>
            <a:r>
              <a:rPr lang="sk-SK" sz="2400" b="1" dirty="0" smtClean="0">
                <a:latin typeface="+mn-lt"/>
              </a:rPr>
              <a:t>STREDNÉ </a:t>
            </a:r>
            <a:r>
              <a:rPr lang="sk-SK" sz="2400" b="1" dirty="0">
                <a:latin typeface="+mn-lt"/>
              </a:rPr>
              <a:t>ŠKOLY </a:t>
            </a:r>
            <a:r>
              <a:rPr lang="sk-SK" sz="2400" b="1" dirty="0" smtClean="0">
                <a:latin typeface="+mn-lt"/>
              </a:rPr>
              <a:t> </a:t>
            </a:r>
          </a:p>
          <a:p>
            <a:pPr algn="ctr"/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Správa Národného parku Malá Fatra</a:t>
            </a:r>
            <a: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sk-SK" sz="2400" b="1" dirty="0" smtClean="0">
                <a:latin typeface="+mn-lt"/>
              </a:rPr>
              <a:t>2023-2024</a:t>
            </a: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5" name="Obrázok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8973" y="41032"/>
            <a:ext cx="1155700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ovná spojnica 5"/>
          <p:cNvCxnSpPr/>
          <p:nvPr/>
        </p:nvCxnSpPr>
        <p:spPr>
          <a:xfrm>
            <a:off x="285479" y="1441119"/>
            <a:ext cx="1137204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aoblený obdĺžnik 6"/>
          <p:cNvSpPr/>
          <p:nvPr/>
        </p:nvSpPr>
        <p:spPr>
          <a:xfrm>
            <a:off x="20243" y="1720202"/>
            <a:ext cx="4281301" cy="939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 smtClean="0">
                <a:solidFill>
                  <a:srgbClr val="FF0000"/>
                </a:solidFill>
              </a:rPr>
              <a:t>VÝPRAVA </a:t>
            </a:r>
            <a:r>
              <a:rPr lang="sk-SK" altLang="sk-SK" sz="1600" b="1" dirty="0">
                <a:solidFill>
                  <a:srgbClr val="FF0000"/>
                </a:solidFill>
              </a:rPr>
              <a:t>NA </a:t>
            </a:r>
            <a:r>
              <a:rPr lang="sk-SK" altLang="sk-SK" sz="1600" b="1" dirty="0" smtClean="0">
                <a:solidFill>
                  <a:srgbClr val="FF0000"/>
                </a:solidFill>
              </a:rPr>
              <a:t>LÚKU</a:t>
            </a:r>
          </a:p>
          <a:p>
            <a:pPr algn="just">
              <a:spcBef>
                <a:spcPct val="0"/>
              </a:spcBef>
            </a:pPr>
            <a:r>
              <a:rPr lang="sk-SK" altLang="sk-SK" sz="1200" dirty="0">
                <a:solidFill>
                  <a:schemeClr val="tx1"/>
                </a:solidFill>
              </a:rPr>
              <a:t>N</a:t>
            </a:r>
            <a:r>
              <a:rPr lang="sk-SK" altLang="sk-SK" sz="1200" dirty="0" smtClean="0">
                <a:solidFill>
                  <a:schemeClr val="tx1"/>
                </a:solidFill>
              </a:rPr>
              <a:t>a </a:t>
            </a:r>
            <a:r>
              <a:rPr lang="sk-SK" altLang="sk-SK" sz="1200" dirty="0">
                <a:solidFill>
                  <a:schemeClr val="tx1"/>
                </a:solidFill>
              </a:rPr>
              <a:t>výprave budeme skúmať farby lúky, spoznávať živočíchy i liečivé rastliny </a:t>
            </a:r>
            <a:r>
              <a:rPr lang="sk-SK" altLang="sk-SK" sz="1200" dirty="0" smtClean="0">
                <a:solidFill>
                  <a:schemeClr val="tx1"/>
                </a:solidFill>
              </a:rPr>
              <a:t>nielen prostredníctvom atlasov, ale aj pomocou mobilných  </a:t>
            </a:r>
            <a:r>
              <a:rPr lang="sk-SK" altLang="sk-SK" sz="1200" dirty="0" smtClean="0">
                <a:latin typeface="Book Antiqua" panose="02040602050305030304" pitchFamily="18" charset="0"/>
              </a:rPr>
              <a:t>aplikácií </a:t>
            </a:r>
            <a:endParaRPr lang="sk-SK" altLang="sk-SK" sz="1200" b="1" dirty="0">
              <a:solidFill>
                <a:schemeClr val="tx1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20242" y="2673677"/>
            <a:ext cx="4281302" cy="8691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00B050"/>
                </a:solidFill>
              </a:rPr>
              <a:t>ČO SKRÝVA </a:t>
            </a:r>
            <a:r>
              <a:rPr lang="sk-SK" altLang="sk-SK" sz="1600" b="1" dirty="0" smtClean="0">
                <a:solidFill>
                  <a:srgbClr val="00B050"/>
                </a:solidFill>
              </a:rPr>
              <a:t>LES?</a:t>
            </a:r>
          </a:p>
          <a:p>
            <a:pPr algn="just">
              <a:spcBef>
                <a:spcPct val="0"/>
              </a:spcBef>
            </a:pPr>
            <a:r>
              <a:rPr lang="sk-SK" altLang="sk-SK" sz="1200" dirty="0">
                <a:solidFill>
                  <a:schemeClr val="tx1"/>
                </a:solidFill>
              </a:rPr>
              <a:t>S</a:t>
            </a:r>
            <a:r>
              <a:rPr lang="sk-SK" altLang="sk-SK" sz="1200" dirty="0" smtClean="0">
                <a:solidFill>
                  <a:schemeClr val="tx1"/>
                </a:solidFill>
              </a:rPr>
              <a:t>poznáme </a:t>
            </a:r>
            <a:r>
              <a:rPr lang="sk-SK" altLang="sk-SK" sz="1200" dirty="0">
                <a:solidFill>
                  <a:schemeClr val="tx1"/>
                </a:solidFill>
              </a:rPr>
              <a:t>rozmanitosť stromov, listov, vzťahov, zvukov a vôni. Dozvieme sa aké funkcie plní les, určíme aké vrstvy (poschodia) sa v lese </a:t>
            </a:r>
            <a:r>
              <a:rPr lang="sk-SK" altLang="sk-SK" sz="1200" dirty="0" smtClean="0">
                <a:solidFill>
                  <a:schemeClr val="tx1"/>
                </a:solidFill>
              </a:rPr>
              <a:t>nachádzajú</a:t>
            </a:r>
            <a:r>
              <a:rPr lang="sk-SK" altLang="sk-SK" sz="1200" dirty="0">
                <a:solidFill>
                  <a:schemeClr val="tx1"/>
                </a:solidFill>
              </a:rPr>
              <a:t> </a:t>
            </a:r>
            <a:r>
              <a:rPr lang="sk-SK" altLang="sk-SK" sz="1200" dirty="0" smtClean="0">
                <a:solidFill>
                  <a:schemeClr val="tx1"/>
                </a:solidFill>
              </a:rPr>
              <a:t>a aké živočíchy a rastliny k nim prislúchajú.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4699259" y="1955559"/>
            <a:ext cx="6819451" cy="7183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0000FF"/>
                </a:solidFill>
              </a:rPr>
              <a:t>NÁUČNÝ CHODNÍK DIERY </a:t>
            </a:r>
            <a:endParaRPr lang="sk-SK" altLang="sk-SK" sz="1600" b="1" dirty="0" smtClean="0">
              <a:solidFill>
                <a:srgbClr val="0000FF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3 </a:t>
            </a:r>
            <a:r>
              <a:rPr lang="sk-SK" altLang="sk-SK" sz="1200" dirty="0">
                <a:solidFill>
                  <a:schemeClr val="tx1"/>
                </a:solidFill>
              </a:rPr>
              <a:t>km trasa chodníka nás prevedie atraktívnym prostredím popri </a:t>
            </a:r>
            <a:r>
              <a:rPr lang="sk-SK" altLang="sk-SK" sz="1200" dirty="0" smtClean="0">
                <a:solidFill>
                  <a:schemeClr val="tx1"/>
                </a:solidFill>
              </a:rPr>
              <a:t>národných prírodných rezervácii </a:t>
            </a:r>
            <a:r>
              <a:rPr lang="sk-SK" altLang="sk-SK" sz="1200" dirty="0">
                <a:solidFill>
                  <a:schemeClr val="tx1"/>
                </a:solidFill>
              </a:rPr>
              <a:t>Rozsutec a </a:t>
            </a:r>
            <a:r>
              <a:rPr lang="sk-SK" altLang="sk-SK" sz="1200" dirty="0" smtClean="0">
                <a:solidFill>
                  <a:schemeClr val="tx1"/>
                </a:solidFill>
              </a:rPr>
              <a:t>Tiesňavy</a:t>
            </a:r>
            <a:r>
              <a:rPr lang="sk-SK" altLang="sk-SK" sz="1200" dirty="0">
                <a:solidFill>
                  <a:schemeClr val="tx1"/>
                </a:solidFill>
              </a:rPr>
              <a:t>, sústavou tiesňav sprístupnenou lávkami a rebríkmi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sk-SK" altLang="sk-SK" sz="1200" b="1" dirty="0" smtClean="0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4699259" y="2690157"/>
            <a:ext cx="6819451" cy="852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 smtClean="0">
                <a:solidFill>
                  <a:srgbClr val="C00000"/>
                </a:solidFill>
              </a:rPr>
              <a:t>TERCHOVÁ </a:t>
            </a:r>
            <a:r>
              <a:rPr lang="sk-SK" altLang="sk-SK" sz="1600" b="1" dirty="0">
                <a:solidFill>
                  <a:srgbClr val="C00000"/>
                </a:solidFill>
              </a:rPr>
              <a:t>– </a:t>
            </a:r>
            <a:r>
              <a:rPr lang="sk-SK" altLang="sk-SK" sz="1600" b="1" dirty="0" smtClean="0">
                <a:solidFill>
                  <a:srgbClr val="C00000"/>
                </a:solidFill>
              </a:rPr>
              <a:t>ŠÍPKOVÁ</a:t>
            </a:r>
            <a:endParaRPr lang="sk-SK" altLang="sk-SK" sz="16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>
                <a:solidFill>
                  <a:schemeClr val="tx1"/>
                </a:solidFill>
              </a:rPr>
              <a:t>Z</a:t>
            </a:r>
            <a:r>
              <a:rPr lang="sk-SK" altLang="sk-SK" sz="1200" dirty="0" smtClean="0">
                <a:solidFill>
                  <a:schemeClr val="tx1"/>
                </a:solidFill>
              </a:rPr>
              <a:t>ačíname </a:t>
            </a:r>
            <a:r>
              <a:rPr lang="sk-SK" altLang="sk-SK" sz="1200" dirty="0">
                <a:solidFill>
                  <a:schemeClr val="tx1"/>
                </a:solidFill>
              </a:rPr>
              <a:t>a </a:t>
            </a:r>
            <a:r>
              <a:rPr lang="sk-SK" altLang="sk-SK" sz="1200" dirty="0" smtClean="0">
                <a:solidFill>
                  <a:schemeClr val="tx1"/>
                </a:solidFill>
              </a:rPr>
              <a:t>končíme </a:t>
            </a:r>
            <a:r>
              <a:rPr lang="sk-SK" altLang="sk-SK" sz="1200" dirty="0">
                <a:solidFill>
                  <a:schemeClr val="tx1"/>
                </a:solidFill>
              </a:rPr>
              <a:t>v osade </a:t>
            </a:r>
            <a:r>
              <a:rPr lang="sk-SK" altLang="sk-SK" sz="1200" dirty="0" smtClean="0">
                <a:solidFill>
                  <a:schemeClr val="tx1"/>
                </a:solidFill>
              </a:rPr>
              <a:t>Šípková. Počas </a:t>
            </a:r>
            <a:r>
              <a:rPr lang="sk-SK" altLang="sk-SK" sz="1200" dirty="0">
                <a:solidFill>
                  <a:schemeClr val="tx1"/>
                </a:solidFill>
              </a:rPr>
              <a:t>trasy spoznávame stromy, rastliny mokradí a lúk, vodné </a:t>
            </a:r>
            <a:r>
              <a:rPr lang="sk-SK" altLang="sk-SK" sz="1200" dirty="0" smtClean="0">
                <a:solidFill>
                  <a:schemeClr val="tx1"/>
                </a:solidFill>
              </a:rPr>
              <a:t>živočíchy v území pod vrchom Pupov a typickú architektúru v osade Jánošíkovci, čo je rodisko J</a:t>
            </a:r>
            <a:r>
              <a:rPr lang="sk-SK" altLang="sk-SK" sz="1200" dirty="0">
                <a:solidFill>
                  <a:schemeClr val="tx1"/>
                </a:solidFill>
              </a:rPr>
              <a:t>. Jánošíka.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20242" y="4596638"/>
            <a:ext cx="3225234" cy="22323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sk-SK" altLang="sk-SK" sz="1600" b="1" dirty="0">
                <a:solidFill>
                  <a:srgbClr val="00B0F0"/>
                </a:solidFill>
              </a:rPr>
              <a:t>EKOVÝCHOVNÝ PROGRAM BOCIAN </a:t>
            </a:r>
          </a:p>
          <a:p>
            <a:pPr algn="just">
              <a:spcBef>
                <a:spcPct val="5000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Program </a:t>
            </a:r>
            <a:r>
              <a:rPr lang="sk-SK" altLang="sk-SK" sz="1200" dirty="0">
                <a:solidFill>
                  <a:schemeClr val="tx1"/>
                </a:solidFill>
              </a:rPr>
              <a:t>je zameraný na </a:t>
            </a:r>
            <a:r>
              <a:rPr lang="sk-SK" altLang="sk-SK" sz="1200" b="1" dirty="0" smtClean="0">
                <a:solidFill>
                  <a:schemeClr val="tx1"/>
                </a:solidFill>
              </a:rPr>
              <a:t>pozorovanie </a:t>
            </a:r>
            <a:r>
              <a:rPr lang="sk-SK" altLang="sk-SK" sz="1200" b="1" dirty="0">
                <a:solidFill>
                  <a:schemeClr val="tx1"/>
                </a:solidFill>
              </a:rPr>
              <a:t>života </a:t>
            </a:r>
            <a:r>
              <a:rPr lang="sk-SK" altLang="sk-SK" sz="1200" b="1" dirty="0" smtClean="0">
                <a:solidFill>
                  <a:schemeClr val="tx1"/>
                </a:solidFill>
              </a:rPr>
              <a:t>bociana bieleho na aktívnom hniezde</a:t>
            </a:r>
            <a:r>
              <a:rPr lang="sk-SK" altLang="sk-SK" sz="1200" dirty="0" smtClean="0">
                <a:solidFill>
                  <a:schemeClr val="tx1"/>
                </a:solidFill>
              </a:rPr>
              <a:t> </a:t>
            </a:r>
            <a:r>
              <a:rPr lang="sk-SK" altLang="sk-SK" sz="1200" dirty="0">
                <a:solidFill>
                  <a:schemeClr val="tx1"/>
                </a:solidFill>
              </a:rPr>
              <a:t>a vypracovanie hniezdnej karty. </a:t>
            </a:r>
            <a:r>
              <a:rPr lang="sk-SK" altLang="sk-SK" sz="1200" b="1" dirty="0">
                <a:solidFill>
                  <a:schemeClr val="tx1"/>
                </a:solidFill>
              </a:rPr>
              <a:t>Prebieha od jari do jesene v danom kalendárnom roku.</a:t>
            </a:r>
            <a:r>
              <a:rPr lang="sk-SK" altLang="sk-SK" sz="1200" dirty="0">
                <a:solidFill>
                  <a:srgbClr val="FF0000"/>
                </a:solidFill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sk-SK" altLang="sk-SK" sz="1200" u="sng" dirty="0">
                <a:solidFill>
                  <a:srgbClr val="FF0000"/>
                </a:solidFill>
              </a:rPr>
              <a:t>Prihlasovanie do ďalšieho ročníka prebehne začiatkom roka </a:t>
            </a:r>
            <a:r>
              <a:rPr lang="sk-SK" altLang="sk-SK" sz="1200" u="sng" dirty="0" smtClean="0">
                <a:solidFill>
                  <a:srgbClr val="FF0000"/>
                </a:solidFill>
              </a:rPr>
              <a:t>2024.</a:t>
            </a:r>
            <a:r>
              <a:rPr lang="sk-SK" altLang="sk-SK" sz="1200" b="1" dirty="0" smtClean="0">
                <a:solidFill>
                  <a:srgbClr val="FF0000"/>
                </a:solidFill>
              </a:rPr>
              <a:t> </a:t>
            </a:r>
            <a:r>
              <a:rPr lang="sk-SK" altLang="sk-SK" sz="1200" u="sng" dirty="0">
                <a:solidFill>
                  <a:srgbClr val="FF0000"/>
                </a:solidFill>
              </a:rPr>
              <a:t>Informáciu zverejníme </a:t>
            </a:r>
            <a:r>
              <a:rPr lang="sk-SK" altLang="sk-SK" sz="1200" u="sng" dirty="0" smtClean="0">
                <a:solidFill>
                  <a:srgbClr val="FF0000"/>
                </a:solidFill>
              </a:rPr>
              <a:t>na našom webe.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598822" y="1577337"/>
            <a:ext cx="301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Exkurzie: </a:t>
            </a:r>
            <a:endParaRPr lang="sk-SK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20243" y="3921311"/>
            <a:ext cx="2929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Celoslovenský ekovýchovný program pre žiakov ZŠ aj SŠ: </a:t>
            </a:r>
            <a:endParaRPr lang="sk-SK" b="1" dirty="0"/>
          </a:p>
        </p:txBody>
      </p:sp>
      <p:sp>
        <p:nvSpPr>
          <p:cNvPr id="2" name="Obdĺžnik 1"/>
          <p:cNvSpPr/>
          <p:nvPr/>
        </p:nvSpPr>
        <p:spPr>
          <a:xfrm>
            <a:off x="3245476" y="6304002"/>
            <a:ext cx="14537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000" dirty="0" smtClean="0"/>
              <a:t>Zdroj: https</a:t>
            </a:r>
            <a:r>
              <a:rPr lang="sk-SK" sz="1000" dirty="0"/>
              <a:t>://snaturou2000.sk/zivocichy/bocian-biely</a:t>
            </a:r>
          </a:p>
        </p:txBody>
      </p:sp>
      <p:pic>
        <p:nvPicPr>
          <p:cNvPr id="16" name="Picture 5" descr="ŠKOP-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4" y="148829"/>
            <a:ext cx="1346919" cy="115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sprievod NC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95" y="3591659"/>
            <a:ext cx="4865469" cy="3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aoblený obdĺžnik 11"/>
          <p:cNvSpPr/>
          <p:nvPr/>
        </p:nvSpPr>
        <p:spPr>
          <a:xfrm>
            <a:off x="7813506" y="3921311"/>
            <a:ext cx="4378494" cy="25972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 smtClean="0">
                <a:solidFill>
                  <a:srgbClr val="FFC000"/>
                </a:solidFill>
              </a:rPr>
              <a:t>NOVINKA:</a:t>
            </a:r>
          </a:p>
          <a:p>
            <a:pPr>
              <a:spcBef>
                <a:spcPct val="0"/>
              </a:spcBef>
            </a:pPr>
            <a:r>
              <a:rPr lang="sk-SK" altLang="sk-SK" sz="1600" b="1" dirty="0" smtClean="0">
                <a:solidFill>
                  <a:srgbClr val="FFC000"/>
                </a:solidFill>
              </a:rPr>
              <a:t>BUDTE SÚČASŤOU OBČIANSKEJ VEDY!</a:t>
            </a:r>
            <a:endParaRPr lang="sk-SK" altLang="sk-SK" sz="1600" b="1" dirty="0">
              <a:solidFill>
                <a:srgbClr val="FFC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b="1" dirty="0">
                <a:solidFill>
                  <a:srgbClr val="0000FF"/>
                </a:solidFill>
              </a:rPr>
              <a:t>Pomocou Aplikácie </a:t>
            </a:r>
            <a:r>
              <a:rPr lang="sk-SK" altLang="sk-SK" sz="1200" b="1" dirty="0" err="1" smtClean="0">
                <a:solidFill>
                  <a:srgbClr val="0000FF"/>
                </a:solidFill>
              </a:rPr>
              <a:t>Inaturalist</a:t>
            </a:r>
            <a:r>
              <a:rPr lang="sk-SK" altLang="sk-SK" sz="1200" b="1" dirty="0" smtClean="0">
                <a:solidFill>
                  <a:srgbClr val="0000FF"/>
                </a:solidFill>
              </a:rPr>
              <a:t> </a:t>
            </a:r>
            <a:r>
              <a:rPr lang="sk-SK" altLang="sk-SK" sz="1200" b="1" dirty="0">
                <a:solidFill>
                  <a:schemeClr val="tx1"/>
                </a:solidFill>
              </a:rPr>
              <a:t>si vytvoríte vlastný profil a môžete začať spolupracovať v rámci občianskej vedy </a:t>
            </a:r>
            <a:r>
              <a:rPr lang="sk-SK" altLang="sk-SK" sz="1200" b="1" dirty="0">
                <a:solidFill>
                  <a:schemeClr val="tx1"/>
                </a:solidFill>
                <a:sym typeface="Wingdings" panose="05000000000000000000" pitchFamily="2" charset="2"/>
              </a:rPr>
              <a:t>. Stačí odfotiť chrobáky, motýle, vtáky, cicavce, </a:t>
            </a:r>
            <a:r>
              <a:rPr lang="sk-SK" altLang="sk-SK" sz="1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rastliny</a:t>
            </a:r>
            <a:r>
              <a:rPr lang="sk-SK" altLang="sk-SK" sz="1200" b="1" dirty="0">
                <a:solidFill>
                  <a:schemeClr val="tx1"/>
                </a:solidFill>
                <a:sym typeface="Wingdings" panose="05000000000000000000" pitchFamily="2" charset="2"/>
              </a:rPr>
              <a:t>, jednoducho všetko živé, čo sa vo </a:t>
            </a:r>
            <a:r>
              <a:rPr lang="sk-SK" altLang="sk-SK" sz="1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Vašom </a:t>
            </a:r>
            <a:r>
              <a:rPr lang="sk-SK" altLang="sk-SK" sz="1200" b="1" dirty="0">
                <a:solidFill>
                  <a:schemeClr val="tx1"/>
                </a:solidFill>
                <a:sym typeface="Wingdings" panose="05000000000000000000" pitchFamily="2" charset="2"/>
              </a:rPr>
              <a:t>najbližšom okolí nachádza. Môžete tak urobiť aj pri návšteve národného parku a pomáhať pri mapovaní chránených druhov. Všetky druhy </a:t>
            </a:r>
            <a:r>
              <a:rPr lang="sk-SK" altLang="sk-SK" sz="1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nezabudnite </a:t>
            </a:r>
            <a:r>
              <a:rPr lang="sk-SK" altLang="sk-SK" sz="1200" b="1" dirty="0">
                <a:solidFill>
                  <a:schemeClr val="tx1"/>
                </a:solidFill>
                <a:sym typeface="Wingdings" panose="05000000000000000000" pitchFamily="2" charset="2"/>
              </a:rPr>
              <a:t>v aplikácii označiť. Táto aktivita je </a:t>
            </a:r>
            <a:r>
              <a:rPr lang="sk-SK" altLang="sk-SK" sz="1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dobrovoľná a je určená pre všetkých, ktorých baví výskum</a:t>
            </a:r>
            <a:r>
              <a:rPr lang="sk-SK" altLang="sk-SK" sz="1200" b="1" dirty="0">
                <a:solidFill>
                  <a:schemeClr val="tx1"/>
                </a:solidFill>
                <a:sym typeface="Wingdings" panose="05000000000000000000" pitchFamily="2" charset="2"/>
              </a:rPr>
              <a:t>, pozorovanie a bádanie. </a:t>
            </a:r>
            <a:endParaRPr lang="sk-SK" altLang="sk-SK" sz="1200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Bližšie </a:t>
            </a:r>
            <a:r>
              <a:rPr lang="sk-SK" altLang="sk-SK" sz="1200" b="1" dirty="0">
                <a:solidFill>
                  <a:srgbClr val="00B050"/>
                </a:solidFill>
                <a:sym typeface="Wingdings" panose="05000000000000000000" pitchFamily="2" charset="2"/>
              </a:rPr>
              <a:t>informácie o projekte získate </a:t>
            </a:r>
            <a:r>
              <a:rPr lang="sk-SK" altLang="sk-SK" sz="1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na: </a:t>
            </a:r>
            <a:r>
              <a:rPr lang="sk-SK" altLang="sk-SK" sz="1200" b="1" dirty="0" smtClean="0">
                <a:solidFill>
                  <a:schemeClr val="tx1"/>
                </a:solidFill>
                <a:sym typeface="Wingdings" panose="05000000000000000000" pitchFamily="2" charset="2"/>
                <a:hlinkClick r:id="rId6"/>
              </a:rPr>
              <a:t>www.inaturalist.org</a:t>
            </a:r>
            <a:endParaRPr lang="sk-SK" altLang="sk-SK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</TotalTime>
  <Words>940</Words>
  <Application>Microsoft Office PowerPoint</Application>
  <PresentationFormat>Širokouhlá</PresentationFormat>
  <Paragraphs>80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10" baseType="lpstr">
      <vt:lpstr>Arial</vt:lpstr>
      <vt:lpstr>Book Antiqua</vt:lpstr>
      <vt:lpstr>Calibri</vt:lpstr>
      <vt:lpstr>Calibri Light</vt:lpstr>
      <vt:lpstr>Times New Roman</vt:lpstr>
      <vt:lpstr>Wingdings</vt:lpstr>
      <vt:lpstr>Motív Office</vt:lpstr>
      <vt:lpstr>Ponukový list výchovno-vzdelávacích programov a exkurzií pre STREDNÉ ŠKOLY Správa Národného parku Malá Fatra  2023-2024 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Ponukový list EKO/ENVIRO výchovných výukových programov Materské školy Škol</dc:title>
  <dc:creator>Balciarová</dc:creator>
  <cp:lastModifiedBy>Zidekova</cp:lastModifiedBy>
  <cp:revision>119</cp:revision>
  <cp:lastPrinted>2023-02-08T13:51:42Z</cp:lastPrinted>
  <dcterms:created xsi:type="dcterms:W3CDTF">2022-09-02T10:46:02Z</dcterms:created>
  <dcterms:modified xsi:type="dcterms:W3CDTF">2023-10-12T07:45:30Z</dcterms:modified>
</cp:coreProperties>
</file>